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3" r:id="rId3"/>
    <p:sldId id="281" r:id="rId4"/>
    <p:sldId id="284" r:id="rId5"/>
    <p:sldId id="285" r:id="rId6"/>
    <p:sldId id="287" r:id="rId7"/>
    <p:sldId id="288" r:id="rId8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966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6" autoAdjust="0"/>
  </p:normalViewPr>
  <p:slideViewPr>
    <p:cSldViewPr snapToGrid="0" showGuides="1">
      <p:cViewPr varScale="1">
        <p:scale>
          <a:sx n="83" d="100"/>
          <a:sy n="83" d="100"/>
        </p:scale>
        <p:origin x="586" y="67"/>
      </p:cViewPr>
      <p:guideLst>
        <p:guide orient="horz" pos="3090"/>
        <p:guide pos="3840"/>
        <p:guide pos="7151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84" cy="495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997" y="0"/>
            <a:ext cx="2946084" cy="4952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E71E3-CB31-43FD-B771-0A93670F3A32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130" y="4751220"/>
            <a:ext cx="5439415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449"/>
            <a:ext cx="2946084" cy="495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997" y="9377449"/>
            <a:ext cx="2946084" cy="495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59C6E-7904-4616-8867-4AE466CBF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87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79006D-E803-4B45-8874-50F654782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758804E-0C80-471E-9303-7A18EE82A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AE8114-F8E3-413A-AB58-CE12B196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9BBBDB-69C1-4D58-B453-749240B0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9B7D0-4C76-42E5-8446-8174978A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4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BE173-0396-4CB1-A23D-BE40986D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0F9DF6-5FD4-40C4-9429-0204C68AD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0728EC-99FE-432C-9394-4DF46833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ACAFC-010C-4FBA-B641-FE747282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63A5F7-9E7B-4690-B7D6-4C0BB811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34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C5E6A6D-4C4A-470E-ADCC-2DAA15CA7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A6F74E-2A59-45CE-BEC6-091B35E9A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8C374F-4C8F-4887-BD02-1EC1166A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F53B61-AD1A-47BD-B680-65962FF9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B48856-E95A-4B4C-A447-FF8A41ED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98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0CD8E-1F7B-4E48-9465-3295F3E0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797B27-6696-46EF-AFCE-8E4ED9E9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69281F-70BA-4773-8AC5-6325C2CD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DD2F71-B79D-4205-9B0E-ED07B222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4A5D02-1F42-48FB-BCAC-52AA066D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2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060AE-4704-4846-A1FD-CF862642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5C1CCE-C9FA-47AC-B0CE-E6A624BE4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18D008-5566-483A-B356-94BE4B59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B95A3C-C320-49FC-ABA4-A295D99D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90F37C-4031-4EF0-802F-F04AC656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27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6383C-B8E5-44A6-9969-A96A46504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86F7B9-5AE9-42C9-8247-CE260675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01372E3-BFEF-46EA-8176-A635BD4B1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4ECAC3-A9CC-4A57-9BD5-8C1B99FA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459A84-ED77-4DCB-8E43-813EB2DF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23BE6F-AE2D-4B1A-A778-373123CF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38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A2821-3651-4F1A-9EA0-0AF65609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AAF0C8-FFBB-45FB-87D3-B21BA9D8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0D262E-44F3-473F-B4D1-A3133415D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12B3CB9-6475-4961-958C-118E33448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389FD3-D83E-449D-8E4B-3BD6EFEC2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83D0E13-84A1-4180-881B-C7B19202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ED941B-CF52-4620-BC8F-EF57E0A9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C04DDF-F15B-42FC-8261-46334297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54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C9311-7E65-4922-B1DF-E9D975A1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1D0533F-5D46-4A47-A444-73EC04AB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560720-BF57-4A5C-A2DC-0A3FE090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2E6732-08AE-4414-8752-EAB1DB4D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95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3E31CDF-68E5-4ABB-B1AE-CC647F81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1C694E-D225-4130-A130-D87822E4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0D6BA6-1918-4940-9AC4-C9D30F862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61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C76506-58F2-4476-A561-EB1C46BC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7106D1-BCF5-4196-BC6E-C9AAFF5C9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D8384C1-4857-4AF9-B90D-5E2FB18CE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71215D-D2DF-4DF6-B0CF-4D58C475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496485-5648-4DB9-AF63-49C0CEE97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61C206-989A-4F45-80D6-B7553780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5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986B4-6884-4B1B-A35C-77B14A36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7A2438-4270-45D1-BCDC-8E9BD5076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894DEE-E353-4CF4-A3E6-909AF9EE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46E223-F6E5-475A-B840-353D830C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B94808-8986-47C1-BE6C-DE1C5F7C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9A21F6-2374-4C44-AE52-3B386379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24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EB0460-5B18-4E1B-9B33-9A62E612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2BDCDE-A9B5-4019-806A-31E63D02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836F77-7BB4-48CA-AB35-50F46C09F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A3A0-20A4-41D6-96B6-A92F895EC285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5CDB08-77A4-453E-AD79-79EFE8FB7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2BE2D3-19C1-4343-91AF-DFDA9D3ED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5AB6-FBD3-44B0-824A-95B82686F0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51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ite logo">
            <a:extLst>
              <a:ext uri="{FF2B5EF4-FFF2-40B4-BE49-F238E27FC236}">
                <a16:creationId xmlns:a16="http://schemas.microsoft.com/office/drawing/2014/main" id="{3E33F342-621E-48E7-BB81-BE2550830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59"/>
          <a:stretch/>
        </p:blipFill>
        <p:spPr bwMode="auto">
          <a:xfrm>
            <a:off x="6096000" y="776287"/>
            <a:ext cx="4873724" cy="535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te logo">
            <a:extLst>
              <a:ext uri="{FF2B5EF4-FFF2-40B4-BE49-F238E27FC236}">
                <a16:creationId xmlns:a16="http://schemas.microsoft.com/office/drawing/2014/main" id="{C7B5FDA1-446F-41F3-83C6-483B5291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6" y="314325"/>
            <a:ext cx="28575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10A00E-5B7B-42AC-B86C-33ED6110EB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08300" y="2228590"/>
            <a:ext cx="6375400" cy="1223962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Servizio RD AKREA</a:t>
            </a:r>
            <a:br>
              <a:rPr lang="it-IT" dirty="0"/>
            </a:br>
            <a:r>
              <a:rPr lang="it-IT" dirty="0"/>
              <a:t>2020-2022</a:t>
            </a:r>
            <a:endParaRPr lang="it-IT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F2D845-3DDC-4C7A-8422-2373391F115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40601" y="3796189"/>
            <a:ext cx="5175385" cy="6467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it-IT" dirty="0"/>
              <a:t>Attività e risultati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00E767-2BB2-4B16-B894-B22A1C2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99" y="5694363"/>
            <a:ext cx="279082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0" algn="l" defTabSz="914400" rtl="0" eaLnBrk="1" latinLnBrk="0" hangingPunct="1">
              <a:spcBef>
                <a:spcPct val="0"/>
              </a:spcBef>
              <a:buFontTx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>
                <a:latin typeface="Verdana" panose="020B0604030504040204" pitchFamily="34" charset="0"/>
                <a:ea typeface="Verdana" panose="020B0604030504040204" pitchFamily="34" charset="0"/>
              </a:rPr>
              <a:t>Crotone,  07 luglio 2022</a:t>
            </a:r>
          </a:p>
        </p:txBody>
      </p:sp>
    </p:spTree>
    <p:extLst>
      <p:ext uri="{BB962C8B-B14F-4D97-AF65-F5344CB8AC3E}">
        <p14:creationId xmlns:p14="http://schemas.microsoft.com/office/powerpoint/2010/main" val="334353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37FEA66D-C764-48A9-B557-F720BED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86" y="6555663"/>
            <a:ext cx="398462" cy="25241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971C6BB-58C9-4B36-BB0F-6A2CC448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82" y="6550901"/>
            <a:ext cx="40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fld id="{E189C314-9BAD-454C-BF71-B8843A1C282D}" type="slidenum">
              <a:rPr lang="it-IT" sz="900" b="1"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it-IT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A8EB82-DE72-4BE5-A0BD-9248A49A0ACD}"/>
              </a:ext>
            </a:extLst>
          </p:cNvPr>
          <p:cNvGrpSpPr/>
          <p:nvPr/>
        </p:nvGrpSpPr>
        <p:grpSpPr>
          <a:xfrm>
            <a:off x="265113" y="779463"/>
            <a:ext cx="11649383" cy="5602287"/>
            <a:chOff x="265113" y="779463"/>
            <a:chExt cx="8613775" cy="5602287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8FCE66B-22BF-45B1-8434-21CE0093F9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65113" y="779463"/>
              <a:ext cx="861377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7D9FF9F-9BDB-4D04-B7A8-882DD6E644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95288" y="6381750"/>
              <a:ext cx="831691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9" name="Picture 2" descr="Site logo">
            <a:extLst>
              <a:ext uri="{FF2B5EF4-FFF2-40B4-BE49-F238E27FC236}">
                <a16:creationId xmlns:a16="http://schemas.microsoft.com/office/drawing/2014/main" id="{4C62EC0E-4B1B-4CE4-AF6B-ECBBBD40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8"/>
          <a:stretch/>
        </p:blipFill>
        <p:spPr bwMode="auto">
          <a:xfrm>
            <a:off x="11099138" y="6423024"/>
            <a:ext cx="398463" cy="4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1127FA3-A9CD-4290-8B89-16D1FF8E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60350"/>
            <a:ext cx="1164938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Raccolta RD 2020-2022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7EB5940-8A81-61C6-AC21-27CB56A6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3" y="948615"/>
            <a:ext cx="11649382" cy="4994986"/>
          </a:xfrm>
          <a:prstGeom prst="rect">
            <a:avLst/>
          </a:prstGeom>
        </p:spPr>
      </p:pic>
      <p:sp>
        <p:nvSpPr>
          <p:cNvPr id="31" name="Rectangle 3">
            <a:extLst>
              <a:ext uri="{FF2B5EF4-FFF2-40B4-BE49-F238E27FC236}">
                <a16:creationId xmlns:a16="http://schemas.microsoft.com/office/drawing/2014/main" id="{C8320DAF-4FBD-A541-8ADE-792768D6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60" y="4649519"/>
            <a:ext cx="636344" cy="511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 algn="ctr"/>
            <a:r>
              <a:rPr lang="it-IT" sz="1600" dirty="0">
                <a:highlight>
                  <a:srgbClr val="FFFF00"/>
                </a:highlight>
              </a:rPr>
              <a:t>11%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7504F337-850C-99FC-F759-4E6D4CF3A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151" y="1034591"/>
            <a:ext cx="636344" cy="511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 algn="ctr"/>
            <a:r>
              <a:rPr lang="it-IT" sz="1600" dirty="0">
                <a:highlight>
                  <a:srgbClr val="FFFF00"/>
                </a:highlight>
              </a:rPr>
              <a:t>25%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A01CF815-E95A-7D51-0A9D-6479A10DB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486" y="2444340"/>
            <a:ext cx="2115313" cy="9846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I°investimento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Automezzi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Attrezzature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€ 100.000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66808F92-2B4C-F5C9-F509-3E92E5A70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703" y="1692360"/>
            <a:ext cx="2115313" cy="9846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II°investimento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Automezzi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Attrezzature</a:t>
            </a:r>
          </a:p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€ 350.000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4666F73B-0ED7-B343-3FAB-675BC14ED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4185" y="1414667"/>
            <a:ext cx="1468571" cy="98466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1200" b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III°investimento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algn="ctr"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Automezzi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Attrezzature</a:t>
            </a:r>
          </a:p>
          <a:p>
            <a:pPr algn="ctr">
              <a:spcAft>
                <a:spcPts val="0"/>
              </a:spcAft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€ 500.000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270C9FE1-45D5-1520-40DB-6742FC0CC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759" y="5170375"/>
            <a:ext cx="1070818" cy="4050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Problemi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Piattaforme</a:t>
            </a: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161EC551-6114-D3D5-8A03-302B966E09DA}"/>
              </a:ext>
            </a:extLst>
          </p:cNvPr>
          <p:cNvCxnSpPr>
            <a:cxnSpLocks/>
          </p:cNvCxnSpPr>
          <p:nvPr/>
        </p:nvCxnSpPr>
        <p:spPr>
          <a:xfrm>
            <a:off x="4126798" y="4517136"/>
            <a:ext cx="0" cy="610955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16D10D0B-3B09-4B8D-F993-4AD1453C052C}"/>
              </a:ext>
            </a:extLst>
          </p:cNvPr>
          <p:cNvCxnSpPr>
            <a:cxnSpLocks/>
          </p:cNvCxnSpPr>
          <p:nvPr/>
        </p:nvCxnSpPr>
        <p:spPr>
          <a:xfrm flipH="1">
            <a:off x="6716199" y="3590864"/>
            <a:ext cx="493" cy="10461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id="{3256A2E6-7021-F680-C603-B7AB3255C301}"/>
              </a:ext>
            </a:extLst>
          </p:cNvPr>
          <p:cNvCxnSpPr>
            <a:cxnSpLocks/>
          </p:cNvCxnSpPr>
          <p:nvPr/>
        </p:nvCxnSpPr>
        <p:spPr>
          <a:xfrm flipH="1">
            <a:off x="10436287" y="2905909"/>
            <a:ext cx="493" cy="104618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3">
            <a:extLst>
              <a:ext uri="{FF2B5EF4-FFF2-40B4-BE49-F238E27FC236}">
                <a16:creationId xmlns:a16="http://schemas.microsoft.com/office/drawing/2014/main" id="{F1EB7C45-6EFF-4F0E-48BD-7483EBF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790" y="4637046"/>
            <a:ext cx="1070818" cy="4050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Problemi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Piattaforme</a:t>
            </a:r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F26B3B9D-83C9-5856-918E-4181DEC5A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878" y="3980596"/>
            <a:ext cx="1070818" cy="4050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Problemi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Piattaforme</a:t>
            </a:r>
          </a:p>
        </p:txBody>
      </p:sp>
    </p:spTree>
    <p:extLst>
      <p:ext uri="{BB962C8B-B14F-4D97-AF65-F5344CB8AC3E}">
        <p14:creationId xmlns:p14="http://schemas.microsoft.com/office/powerpoint/2010/main" val="29279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37FEA66D-C764-48A9-B557-F720BED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86" y="6555663"/>
            <a:ext cx="398462" cy="25241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971C6BB-58C9-4B36-BB0F-6A2CC448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82" y="6550901"/>
            <a:ext cx="40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fld id="{E189C314-9BAD-454C-BF71-B8843A1C282D}" type="slidenum">
              <a:rPr lang="it-IT" sz="900" b="1"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it-IT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A8EB82-DE72-4BE5-A0BD-9248A49A0ACD}"/>
              </a:ext>
            </a:extLst>
          </p:cNvPr>
          <p:cNvGrpSpPr/>
          <p:nvPr/>
        </p:nvGrpSpPr>
        <p:grpSpPr>
          <a:xfrm>
            <a:off x="265113" y="779463"/>
            <a:ext cx="11649383" cy="5602287"/>
            <a:chOff x="265113" y="779463"/>
            <a:chExt cx="8613775" cy="5602287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8FCE66B-22BF-45B1-8434-21CE0093F9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65113" y="779463"/>
              <a:ext cx="861377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7D9FF9F-9BDB-4D04-B7A8-882DD6E644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95288" y="6381750"/>
              <a:ext cx="831691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9" name="Picture 2" descr="Site logo">
            <a:extLst>
              <a:ext uri="{FF2B5EF4-FFF2-40B4-BE49-F238E27FC236}">
                <a16:creationId xmlns:a16="http://schemas.microsoft.com/office/drawing/2014/main" id="{4C62EC0E-4B1B-4CE4-AF6B-ECBBBD40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8"/>
          <a:stretch/>
        </p:blipFill>
        <p:spPr bwMode="auto">
          <a:xfrm>
            <a:off x="11099138" y="6423024"/>
            <a:ext cx="398463" cy="4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1127FA3-A9CD-4290-8B89-16D1FF8E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60350"/>
            <a:ext cx="1164938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Aree servite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4A002B-B4E7-8AE0-C081-28BDC1FE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604" y="920465"/>
            <a:ext cx="3779661" cy="266014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B5842CB-DB01-9559-44A9-BBCB78749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35"/>
          <a:stretch/>
        </p:blipFill>
        <p:spPr>
          <a:xfrm>
            <a:off x="411416" y="804482"/>
            <a:ext cx="6108255" cy="5542437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B2E1D9C2-ACAF-73EE-D78B-DCFB147E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946" y="3711751"/>
            <a:ext cx="3854192" cy="65742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spcAft>
                <a:spcPts val="0"/>
              </a:spcAft>
            </a:pPr>
            <a:r>
              <a:rPr lang="it-IT" i="0" dirty="0"/>
              <a:t>27% della popolazione crotonese</a:t>
            </a:r>
          </a:p>
          <a:p>
            <a:pPr>
              <a:spcAft>
                <a:spcPts val="0"/>
              </a:spcAft>
            </a:pPr>
            <a:r>
              <a:rPr lang="it-IT" i="0" dirty="0"/>
              <a:t>Servita da RD completa (5 frazioni)</a:t>
            </a:r>
            <a:endParaRPr lang="it-IT" sz="1600" b="0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30F45C8-993F-91D0-F809-9CE6EA6F69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8403" y="5326065"/>
            <a:ext cx="417957" cy="417957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:a16="http://schemas.microsoft.com/office/drawing/2014/main" id="{0F605075-71C1-F4B3-DB00-3D7241A7D1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3211" y="2672971"/>
            <a:ext cx="417957" cy="417957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D0EF91D0-E3DB-C3DE-D63B-0A78C145BA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254" y="3375630"/>
            <a:ext cx="417957" cy="417957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2C9B1723-B696-49CB-4ABE-748F738154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7297" y="3393045"/>
            <a:ext cx="417957" cy="417957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F1E6C43B-5504-F18C-F521-1278BAC798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37" y="775715"/>
            <a:ext cx="417957" cy="417957"/>
          </a:xfrm>
          <a:prstGeom prst="rect">
            <a:avLst/>
          </a:prstGeom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6DD63FB1-3553-8188-4376-9582C770F2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281" y="4861272"/>
            <a:ext cx="417957" cy="417957"/>
          </a:xfrm>
          <a:prstGeom prst="rect">
            <a:avLst/>
          </a:prstGeom>
        </p:spPr>
      </p:pic>
      <p:sp>
        <p:nvSpPr>
          <p:cNvPr id="56" name="Rectangle 3">
            <a:extLst>
              <a:ext uri="{FF2B5EF4-FFF2-40B4-BE49-F238E27FC236}">
                <a16:creationId xmlns:a16="http://schemas.microsoft.com/office/drawing/2014/main" id="{FADD463A-34B2-D286-C3C9-D19FE133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234" y="4586274"/>
            <a:ext cx="4206367" cy="65742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spcAft>
                <a:spcPts val="0"/>
              </a:spcAft>
            </a:pPr>
            <a:r>
              <a:rPr lang="it-IT" i="0" dirty="0"/>
              <a:t>55% della popolazione crotonese</a:t>
            </a:r>
          </a:p>
          <a:p>
            <a:pPr>
              <a:spcAft>
                <a:spcPts val="0"/>
              </a:spcAft>
            </a:pPr>
            <a:r>
              <a:rPr lang="it-IT" i="0" dirty="0"/>
              <a:t>Servita da RD stradale secco (4 frazioni)</a:t>
            </a:r>
            <a:endParaRPr lang="it-IT" sz="1600" b="0" dirty="0"/>
          </a:p>
        </p:txBody>
      </p:sp>
      <p:sp>
        <p:nvSpPr>
          <p:cNvPr id="57" name="Freccia a destra 56">
            <a:extLst>
              <a:ext uri="{FF2B5EF4-FFF2-40B4-BE49-F238E27FC236}">
                <a16:creationId xmlns:a16="http://schemas.microsoft.com/office/drawing/2014/main" id="{5616E27B-B450-F153-5EFB-BAB6554193A0}"/>
              </a:ext>
            </a:extLst>
          </p:cNvPr>
          <p:cNvSpPr/>
          <p:nvPr/>
        </p:nvSpPr>
        <p:spPr>
          <a:xfrm>
            <a:off x="6929846" y="3814095"/>
            <a:ext cx="293758" cy="401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Freccia a destra 57">
            <a:extLst>
              <a:ext uri="{FF2B5EF4-FFF2-40B4-BE49-F238E27FC236}">
                <a16:creationId xmlns:a16="http://schemas.microsoft.com/office/drawing/2014/main" id="{FBF40C5F-9E39-E522-93E0-C1AB17275326}"/>
              </a:ext>
            </a:extLst>
          </p:cNvPr>
          <p:cNvSpPr/>
          <p:nvPr/>
        </p:nvSpPr>
        <p:spPr>
          <a:xfrm>
            <a:off x="6929846" y="4704730"/>
            <a:ext cx="293758" cy="401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reccia a destra 58">
            <a:extLst>
              <a:ext uri="{FF2B5EF4-FFF2-40B4-BE49-F238E27FC236}">
                <a16:creationId xmlns:a16="http://schemas.microsoft.com/office/drawing/2014/main" id="{391012B8-B146-AE85-08B2-CA17C5A15606}"/>
              </a:ext>
            </a:extLst>
          </p:cNvPr>
          <p:cNvSpPr/>
          <p:nvPr/>
        </p:nvSpPr>
        <p:spPr>
          <a:xfrm>
            <a:off x="6951188" y="5756834"/>
            <a:ext cx="293758" cy="401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2DA3DA5F-B6B9-557F-066C-8774FF2E2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233" y="5593177"/>
            <a:ext cx="4206367" cy="65742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spcAft>
                <a:spcPts val="0"/>
              </a:spcAft>
            </a:pPr>
            <a:r>
              <a:rPr lang="it-IT" i="0" dirty="0"/>
              <a:t>18% della popolazione crotonese</a:t>
            </a:r>
          </a:p>
          <a:p>
            <a:pPr>
              <a:spcAft>
                <a:spcPts val="0"/>
              </a:spcAft>
            </a:pPr>
            <a:r>
              <a:rPr lang="it-IT" i="0" dirty="0"/>
              <a:t>Servita da RD stradale no completo</a:t>
            </a:r>
            <a:endParaRPr lang="it-IT" sz="1600" b="0" dirty="0"/>
          </a:p>
        </p:txBody>
      </p:sp>
    </p:spTree>
    <p:extLst>
      <p:ext uri="{BB962C8B-B14F-4D97-AF65-F5344CB8AC3E}">
        <p14:creationId xmlns:p14="http://schemas.microsoft.com/office/powerpoint/2010/main" val="225082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37FEA66D-C764-48A9-B557-F720BED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86" y="6555663"/>
            <a:ext cx="398462" cy="25241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971C6BB-58C9-4B36-BB0F-6A2CC448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82" y="6550901"/>
            <a:ext cx="40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fld id="{E189C314-9BAD-454C-BF71-B8843A1C282D}" type="slidenum">
              <a:rPr lang="it-IT" sz="900" b="1"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it-IT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A8EB82-DE72-4BE5-A0BD-9248A49A0ACD}"/>
              </a:ext>
            </a:extLst>
          </p:cNvPr>
          <p:cNvGrpSpPr/>
          <p:nvPr/>
        </p:nvGrpSpPr>
        <p:grpSpPr>
          <a:xfrm>
            <a:off x="265113" y="779463"/>
            <a:ext cx="11649383" cy="5602287"/>
            <a:chOff x="265113" y="779463"/>
            <a:chExt cx="8613775" cy="5602287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8FCE66B-22BF-45B1-8434-21CE0093F9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65113" y="779463"/>
              <a:ext cx="861377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7D9FF9F-9BDB-4D04-B7A8-882DD6E644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95288" y="6381750"/>
              <a:ext cx="831691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9" name="Picture 2" descr="Site logo">
            <a:extLst>
              <a:ext uri="{FF2B5EF4-FFF2-40B4-BE49-F238E27FC236}">
                <a16:creationId xmlns:a16="http://schemas.microsoft.com/office/drawing/2014/main" id="{4C62EC0E-4B1B-4CE4-AF6B-ECBBBD40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8"/>
          <a:stretch/>
        </p:blipFill>
        <p:spPr bwMode="auto">
          <a:xfrm>
            <a:off x="11099138" y="6423024"/>
            <a:ext cx="398463" cy="4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1127FA3-A9CD-4290-8B89-16D1FF8E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60350"/>
            <a:ext cx="1164938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Focus RD 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C621360-227B-2C70-6848-777BFB0E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3" y="1289095"/>
            <a:ext cx="7178480" cy="3403739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6C9CF3D-B433-26EC-4B12-90FE023AC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666" y="915523"/>
            <a:ext cx="3223683" cy="125673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2127B81-3D7C-557D-2035-276FA2B06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153" y="2213531"/>
            <a:ext cx="3215952" cy="125673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D3FD0F1-8B16-3A01-EEB8-4BD3BA7B2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421" y="3511539"/>
            <a:ext cx="3223683" cy="134434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F3975213-EF3E-0409-6D32-789B55FA0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421" y="4892460"/>
            <a:ext cx="3223683" cy="1314134"/>
          </a:xfrm>
          <a:prstGeom prst="rect">
            <a:avLst/>
          </a:prstGeom>
        </p:spPr>
      </p:pic>
      <p:sp>
        <p:nvSpPr>
          <p:cNvPr id="40" name="Rectangle 3">
            <a:extLst>
              <a:ext uri="{FF2B5EF4-FFF2-40B4-BE49-F238E27FC236}">
                <a16:creationId xmlns:a16="http://schemas.microsoft.com/office/drawing/2014/main" id="{332A3069-A3CA-6DBC-A0E3-2831A418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864" y="897708"/>
            <a:ext cx="4335624" cy="43494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Trend di crescita + 23% su 2021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FECF30DD-075F-B2E9-3F47-3260012D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20" y="5391835"/>
            <a:ext cx="4335624" cy="75872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869950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142875" algn="l" defTabSz="869950" rtl="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2pPr>
            <a:lvl3pPr marL="1277938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+mn-lt"/>
              </a:defRPr>
            </a:lvl3pPr>
            <a:lvl4pPr marL="1803400" indent="-334963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4pPr>
            <a:lvl5pPr marL="23272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5pPr>
            <a:lvl6pPr marL="27844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6pPr>
            <a:lvl7pPr marL="32416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7pPr>
            <a:lvl8pPr marL="36988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8pPr>
            <a:lvl9pPr marL="4156075" indent="-333375" algn="l" defTabSz="869950" rtl="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Aft>
                <a:spcPts val="0"/>
              </a:spcAft>
              <a:buNone/>
            </a:pP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Squadra RD dedicata</a:t>
            </a:r>
          </a:p>
          <a:p>
            <a:pPr algn="ctr">
              <a:spcAft>
                <a:spcPts val="0"/>
              </a:spcAft>
              <a:buNone/>
            </a:pPr>
            <a:r>
              <a:rPr lang="it-IT" sz="2000" b="1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- 25 unità</a:t>
            </a:r>
          </a:p>
        </p:txBody>
      </p: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F51FC7C3-0E2A-E76F-4029-41BF96522F81}"/>
              </a:ext>
            </a:extLst>
          </p:cNvPr>
          <p:cNvSpPr/>
          <p:nvPr/>
        </p:nvSpPr>
        <p:spPr>
          <a:xfrm>
            <a:off x="583818" y="5412347"/>
            <a:ext cx="486029" cy="655911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Picture 2" descr="Site logo">
            <a:extLst>
              <a:ext uri="{FF2B5EF4-FFF2-40B4-BE49-F238E27FC236}">
                <a16:creationId xmlns:a16="http://schemas.microsoft.com/office/drawing/2014/main" id="{007C2A30-627D-DB8E-E7A8-835B0FD82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7"/>
          <a:stretch/>
        </p:blipFill>
        <p:spPr bwMode="auto">
          <a:xfrm>
            <a:off x="3542328" y="5472869"/>
            <a:ext cx="649802" cy="6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8154218-6E85-8160-5B3D-8354073226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4955"/>
          <a:stretch/>
        </p:blipFill>
        <p:spPr>
          <a:xfrm>
            <a:off x="4391976" y="5245483"/>
            <a:ext cx="1241651" cy="109499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41E4B7B4-4984-C2ED-3B7C-C0856D8CC8F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3858"/>
          <a:stretch/>
        </p:blipFill>
        <p:spPr>
          <a:xfrm>
            <a:off x="5683851" y="5245483"/>
            <a:ext cx="1241651" cy="10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37FEA66D-C764-48A9-B557-F720BED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86" y="6555663"/>
            <a:ext cx="398462" cy="25241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971C6BB-58C9-4B36-BB0F-6A2CC448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82" y="6550901"/>
            <a:ext cx="40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fld id="{E189C314-9BAD-454C-BF71-B8843A1C282D}" type="slidenum">
              <a:rPr lang="it-IT" sz="900" b="1"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it-IT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A8EB82-DE72-4BE5-A0BD-9248A49A0ACD}"/>
              </a:ext>
            </a:extLst>
          </p:cNvPr>
          <p:cNvGrpSpPr/>
          <p:nvPr/>
        </p:nvGrpSpPr>
        <p:grpSpPr>
          <a:xfrm>
            <a:off x="265113" y="779463"/>
            <a:ext cx="11649383" cy="5602287"/>
            <a:chOff x="265113" y="779463"/>
            <a:chExt cx="8613775" cy="5602287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8FCE66B-22BF-45B1-8434-21CE0093F9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65113" y="779463"/>
              <a:ext cx="861377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7D9FF9F-9BDB-4D04-B7A8-882DD6E644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95288" y="6381750"/>
              <a:ext cx="831691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9" name="Picture 2" descr="Site logo">
            <a:extLst>
              <a:ext uri="{FF2B5EF4-FFF2-40B4-BE49-F238E27FC236}">
                <a16:creationId xmlns:a16="http://schemas.microsoft.com/office/drawing/2014/main" id="{4C62EC0E-4B1B-4CE4-AF6B-ECBBBD40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8"/>
          <a:stretch/>
        </p:blipFill>
        <p:spPr bwMode="auto">
          <a:xfrm>
            <a:off x="11099138" y="6423024"/>
            <a:ext cx="398463" cy="4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1127FA3-A9CD-4290-8B89-16D1FF8E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60350"/>
            <a:ext cx="1164938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Campagna di Sensibilizzazione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538E30A-2316-0227-4A1D-C7E270040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65" y="3447156"/>
            <a:ext cx="4318000" cy="783572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A15EC574-C69A-9255-D250-B6B31C2F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1955" y="2008126"/>
            <a:ext cx="1675144" cy="8887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869950" fontAlgn="base">
              <a:spcBef>
                <a:spcPct val="0"/>
              </a:spcBef>
              <a:spcAft>
                <a:spcPts val="600"/>
              </a:spcAft>
              <a:buNone/>
              <a:defRPr b="1" i="0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r>
              <a:rPr lang="it-IT" dirty="0"/>
              <a:t>Ambiente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9893947-4966-25BF-3E34-9CC0E33B5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081" y="821439"/>
            <a:ext cx="3150471" cy="101515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buFont typeface="Wingdings" pitchFamily="2" charset="2"/>
              <a:buChar char="Ø"/>
            </a:pPr>
            <a:r>
              <a:rPr lang="it-IT" sz="1200" i="0" dirty="0"/>
              <a:t>Raccolta Rifiuti da spiaggiamento</a:t>
            </a:r>
          </a:p>
          <a:p>
            <a:pPr marL="0" indent="0">
              <a:buNone/>
            </a:pPr>
            <a:r>
              <a:rPr lang="it-IT" sz="1200" b="0" i="0" dirty="0"/>
              <a:t>       (4 punti di raccolta - distribuzione sacchetti)</a:t>
            </a:r>
          </a:p>
          <a:p>
            <a:pPr>
              <a:buFont typeface="Wingdings" pitchFamily="2" charset="2"/>
              <a:buChar char="Ø"/>
            </a:pPr>
            <a:r>
              <a:rPr lang="it-IT" sz="1200" i="0" dirty="0"/>
              <a:t>2 </a:t>
            </a:r>
            <a:r>
              <a:rPr lang="it-IT" sz="1200" i="0" dirty="0" err="1"/>
              <a:t>EcoDay</a:t>
            </a:r>
            <a:r>
              <a:rPr lang="it-IT" sz="1200" i="0" dirty="0"/>
              <a:t> in Agosto – Settembre</a:t>
            </a:r>
          </a:p>
          <a:p>
            <a:pPr marL="0" indent="0">
              <a:buNone/>
            </a:pPr>
            <a:r>
              <a:rPr lang="it-IT" sz="1200" b="0" i="0" dirty="0"/>
              <a:t>       (con Associazioni ambientaliste)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0AE4540-71F0-E4D0-36F8-E38315E6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545" y="4429305"/>
            <a:ext cx="1675143" cy="770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869950" fontAlgn="base">
              <a:spcBef>
                <a:spcPct val="0"/>
              </a:spcBef>
              <a:spcAft>
                <a:spcPts val="600"/>
              </a:spcAft>
              <a:buNone/>
              <a:defRPr b="1" i="0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r>
              <a:rPr lang="it-IT" dirty="0"/>
              <a:t>Sociale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0720CD9-CE8F-F5A6-2C25-C4BA16341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690" y="2449858"/>
            <a:ext cx="1675143" cy="851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869950" fontAlgn="base">
              <a:spcBef>
                <a:spcPct val="0"/>
              </a:spcBef>
              <a:spcAft>
                <a:spcPts val="600"/>
              </a:spcAft>
              <a:buNone/>
              <a:defRPr b="1" i="0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r>
              <a:rPr lang="it-IT" dirty="0"/>
              <a:t>Decoro Urbano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303E7B-C0FD-C826-BF48-AB1831B4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87" y="5314406"/>
            <a:ext cx="2309606" cy="76035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buFont typeface="Wingdings" pitchFamily="2" charset="2"/>
              <a:buChar char="Ø"/>
            </a:pPr>
            <a:r>
              <a:rPr lang="it-IT" sz="1200" i="0" dirty="0"/>
              <a:t>3 Sedie mare per disabili</a:t>
            </a:r>
          </a:p>
          <a:p>
            <a:pPr marL="0" indent="0">
              <a:buNone/>
            </a:pPr>
            <a:r>
              <a:rPr lang="it-IT" sz="1200" b="0" i="0" dirty="0"/>
              <a:t>      (donazione per Comune e SIB)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5E5F4698-F0DA-AD80-A546-4712E4342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29" y="1529345"/>
            <a:ext cx="3076101" cy="88874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buFont typeface="Wingdings" pitchFamily="2" charset="2"/>
              <a:buChar char="Ø"/>
            </a:pPr>
            <a:r>
              <a:rPr lang="it-IT" sz="1200" i="0" dirty="0"/>
              <a:t>Cestini Rifiuti Differenziati Lungomare</a:t>
            </a:r>
          </a:p>
          <a:p>
            <a:pPr marL="0" indent="0">
              <a:buNone/>
            </a:pPr>
            <a:r>
              <a:rPr lang="it-IT" sz="1200" b="0" i="0" dirty="0"/>
              <a:t>      (10 Stradali Lega – P.le Ultras)</a:t>
            </a:r>
          </a:p>
          <a:p>
            <a:pPr marL="0" indent="0">
              <a:buNone/>
            </a:pPr>
            <a:r>
              <a:rPr lang="it-IT" sz="1200" b="0" i="0" dirty="0"/>
              <a:t>      (10 spiaggia Lega – Cimitero)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16E77A5-ACC9-480E-0986-584619A66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043" y="4969418"/>
            <a:ext cx="1675143" cy="764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869950" fontAlgn="base">
              <a:spcBef>
                <a:spcPct val="0"/>
              </a:spcBef>
              <a:spcAft>
                <a:spcPts val="600"/>
              </a:spcAft>
              <a:buNone/>
              <a:defRPr b="1" i="0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r>
              <a:rPr lang="it-IT" dirty="0"/>
              <a:t>Scuole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4A87958-412D-0E9E-30B5-186B0ADAC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238" y="5640982"/>
            <a:ext cx="3076156" cy="7692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buFont typeface="Wingdings" pitchFamily="2" charset="2"/>
              <a:buChar char="Ø"/>
            </a:pPr>
            <a:r>
              <a:rPr lang="it-IT" sz="1200" i="0" dirty="0"/>
              <a:t>Webinar e seminari su riciclo e RD </a:t>
            </a:r>
            <a:r>
              <a:rPr lang="it-IT" sz="1200" b="0" i="0" dirty="0"/>
              <a:t>nelle scuole primarie e secondarie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82AC4809-9CFE-4F79-CD9B-D65E236BE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637" y="2471088"/>
            <a:ext cx="1675144" cy="830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869950" fontAlgn="base">
              <a:spcBef>
                <a:spcPct val="0"/>
              </a:spcBef>
              <a:spcAft>
                <a:spcPts val="600"/>
              </a:spcAft>
              <a:buNone/>
              <a:defRPr b="1" i="0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r>
              <a:rPr lang="it-IT" dirty="0"/>
              <a:t>Promozione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A3DDF9C-DBB1-560D-0114-B8159289F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9298" y="1459294"/>
            <a:ext cx="2931726" cy="102884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buFont typeface="Wingdings" pitchFamily="2" charset="2"/>
              <a:buChar char="Ø"/>
            </a:pPr>
            <a:r>
              <a:rPr lang="it-IT" sz="1200" i="0" dirty="0"/>
              <a:t>Video «I testimonial del civismo»</a:t>
            </a:r>
          </a:p>
          <a:p>
            <a:pPr>
              <a:buFont typeface="Wingdings" pitchFamily="2" charset="2"/>
              <a:buChar char="Ø"/>
            </a:pPr>
            <a:r>
              <a:rPr lang="it-IT" sz="1200" i="0" dirty="0"/>
              <a:t>Manifesti e locandine stradali</a:t>
            </a:r>
          </a:p>
          <a:p>
            <a:pPr>
              <a:buFont typeface="Wingdings" pitchFamily="2" charset="2"/>
              <a:buChar char="Ø"/>
            </a:pPr>
            <a:r>
              <a:rPr lang="it-IT" sz="1200" i="0" dirty="0"/>
              <a:t>Gadget identitari </a:t>
            </a:r>
            <a:endParaRPr lang="it-IT" sz="1200" b="0" i="0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D893939-7D73-FC21-6F51-206A5A2E37F6}"/>
              </a:ext>
            </a:extLst>
          </p:cNvPr>
          <p:cNvSpPr txBox="1"/>
          <p:nvPr/>
        </p:nvSpPr>
        <p:spPr>
          <a:xfrm>
            <a:off x="8463226" y="5095267"/>
            <a:ext cx="2821644" cy="61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i="0" dirty="0"/>
              <a:t>    </a:t>
            </a:r>
            <a:r>
              <a:rPr lang="it-IT" sz="1200" b="1" i="0" dirty="0"/>
              <a:t>Supporto a eventi nei quartieri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200" i="0" dirty="0"/>
              <a:t>    </a:t>
            </a:r>
            <a:r>
              <a:rPr lang="it-IT" sz="1200" b="1" i="0" dirty="0"/>
              <a:t>Supporto a Carnival Race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9C42B17C-7705-9E60-A2CA-A043D6C2C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53" y="4392029"/>
            <a:ext cx="1675144" cy="760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defTabSz="869950" fontAlgn="base">
              <a:spcBef>
                <a:spcPct val="0"/>
              </a:spcBef>
              <a:spcAft>
                <a:spcPts val="600"/>
              </a:spcAft>
              <a:buNone/>
              <a:defRPr b="1" i="0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r>
              <a:rPr lang="it-IT" dirty="0"/>
              <a:t>Iniziative</a:t>
            </a:r>
          </a:p>
        </p:txBody>
      </p:sp>
      <p:pic>
        <p:nvPicPr>
          <p:cNvPr id="27" name="Picture 4" descr="Stemma Comune di Crotone">
            <a:extLst>
              <a:ext uri="{FF2B5EF4-FFF2-40B4-BE49-F238E27FC236}">
                <a16:creationId xmlns:a16="http://schemas.microsoft.com/office/drawing/2014/main" id="{58C8D329-A37F-0A42-2099-A5D265F54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99" y="4120004"/>
            <a:ext cx="551646" cy="7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Site logo">
            <a:extLst>
              <a:ext uri="{FF2B5EF4-FFF2-40B4-BE49-F238E27FC236}">
                <a16:creationId xmlns:a16="http://schemas.microsoft.com/office/drawing/2014/main" id="{0AAE5505-67FD-B2D4-247D-C178D8FEC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7"/>
          <a:stretch/>
        </p:blipFill>
        <p:spPr bwMode="auto">
          <a:xfrm>
            <a:off x="6107614" y="4157077"/>
            <a:ext cx="649802" cy="6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5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37FEA66D-C764-48A9-B557-F720BED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86" y="6555663"/>
            <a:ext cx="398462" cy="25241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971C6BB-58C9-4B36-BB0F-6A2CC448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82" y="6550901"/>
            <a:ext cx="40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fld id="{E189C314-9BAD-454C-BF71-B8843A1C282D}" type="slidenum">
              <a:rPr lang="it-IT" sz="900" b="1"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it-IT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A8EB82-DE72-4BE5-A0BD-9248A49A0ACD}"/>
              </a:ext>
            </a:extLst>
          </p:cNvPr>
          <p:cNvGrpSpPr/>
          <p:nvPr/>
        </p:nvGrpSpPr>
        <p:grpSpPr>
          <a:xfrm>
            <a:off x="265113" y="779463"/>
            <a:ext cx="11649383" cy="5602287"/>
            <a:chOff x="265113" y="779463"/>
            <a:chExt cx="8613775" cy="5602287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8FCE66B-22BF-45B1-8434-21CE0093F9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65113" y="779463"/>
              <a:ext cx="861377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7D9FF9F-9BDB-4D04-B7A8-882DD6E644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95288" y="6381750"/>
              <a:ext cx="831691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9" name="Picture 2" descr="Site logo">
            <a:extLst>
              <a:ext uri="{FF2B5EF4-FFF2-40B4-BE49-F238E27FC236}">
                <a16:creationId xmlns:a16="http://schemas.microsoft.com/office/drawing/2014/main" id="{4C62EC0E-4B1B-4CE4-AF6B-ECBBBD40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8"/>
          <a:stretch/>
        </p:blipFill>
        <p:spPr bwMode="auto">
          <a:xfrm>
            <a:off x="11099138" y="6423024"/>
            <a:ext cx="398463" cy="4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1127FA3-A9CD-4290-8B89-16D1FF8E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60350"/>
            <a:ext cx="1164938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Aree in programma 2022 – solo quota investimenti AKREA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94F2BC4-20F7-D43A-7F9B-923E76516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59971"/>
              </p:ext>
            </p:extLst>
          </p:nvPr>
        </p:nvGraphicFramePr>
        <p:xfrm>
          <a:off x="6874794" y="957758"/>
          <a:ext cx="5039702" cy="2790683"/>
        </p:xfrm>
        <a:graphic>
          <a:graphicData uri="http://schemas.openxmlformats.org/drawingml/2006/table">
            <a:tbl>
              <a:tblPr/>
              <a:tblGrid>
                <a:gridCol w="1237615">
                  <a:extLst>
                    <a:ext uri="{9D8B030D-6E8A-4147-A177-3AD203B41FA5}">
                      <a16:colId xmlns:a16="http://schemas.microsoft.com/office/drawing/2014/main" val="147335196"/>
                    </a:ext>
                  </a:extLst>
                </a:gridCol>
                <a:gridCol w="738630">
                  <a:extLst>
                    <a:ext uri="{9D8B030D-6E8A-4147-A177-3AD203B41FA5}">
                      <a16:colId xmlns:a16="http://schemas.microsoft.com/office/drawing/2014/main" val="20429656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1823438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281712568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21926656"/>
                    </a:ext>
                  </a:extLst>
                </a:gridCol>
                <a:gridCol w="603721">
                  <a:extLst>
                    <a:ext uri="{9D8B030D-6E8A-4147-A177-3AD203B41FA5}">
                      <a16:colId xmlns:a16="http://schemas.microsoft.com/office/drawing/2014/main" val="109066976"/>
                    </a:ext>
                  </a:extLst>
                </a:gridCol>
              </a:tblGrid>
              <a:tr h="3766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Quartieri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 abitanti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75453"/>
                  </a:ext>
                </a:extLst>
              </a:tr>
              <a:tr h="5650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ZC2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zona centro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Tufolo/Farina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Samà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Vescovatello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Libertà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Coop Unitaria, Montedison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 alloggi, 42 Alloggi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657691"/>
                  </a:ext>
                </a:extLst>
              </a:tr>
              <a:tr h="5213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ZRM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zona residenziale mista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Poggio pudano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Gabbelluccia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57806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CZ1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zona centro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città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40318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ZR</a:t>
                      </a:r>
                      <a:b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zona residenziale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Margherita soprana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14347"/>
                  </a:ext>
                </a:extLst>
              </a:tr>
              <a:tr h="376667"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88749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4816048C-03DC-1A69-4C37-C4A37EFF7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35"/>
          <a:stretch/>
        </p:blipFill>
        <p:spPr>
          <a:xfrm>
            <a:off x="411416" y="804482"/>
            <a:ext cx="6108255" cy="554243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5433333-6DFB-DA80-0E29-16C82EA7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811" y="5865294"/>
            <a:ext cx="417957" cy="41795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E69ED64-1C8C-006E-F4FA-E0A4B759D3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7586" y="4208413"/>
            <a:ext cx="417957" cy="41795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DFA9116-87B1-0F16-9F52-63DA2E1F72F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5147" y="4551319"/>
            <a:ext cx="417957" cy="4179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6128F8D-BEBC-C28A-BBC3-0A541342C6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881" y="3774893"/>
            <a:ext cx="417957" cy="41795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803D84F-E04A-89EB-7274-E73163A13E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1823" y="870765"/>
            <a:ext cx="417957" cy="41795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18C7098-C014-5846-6EFC-7A8E9E0745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1109" y="3330484"/>
            <a:ext cx="417957" cy="417957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0808C0D-8C98-ED67-86FC-3CEA7C5EAD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866" y="3083708"/>
            <a:ext cx="417957" cy="41795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197E572-1875-EAC3-CF3A-250133780F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1346" y="4696396"/>
            <a:ext cx="417957" cy="417957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35CA734D-96B0-4DB5-34DB-36752B76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306" y="3575700"/>
            <a:ext cx="3854192" cy="13261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spcAft>
                <a:spcPts val="0"/>
              </a:spcAft>
            </a:pPr>
            <a:r>
              <a:rPr lang="it-IT" i="0" dirty="0"/>
              <a:t>43% della popolazione crotonese</a:t>
            </a:r>
          </a:p>
          <a:p>
            <a:pPr>
              <a:spcAft>
                <a:spcPts val="0"/>
              </a:spcAft>
            </a:pPr>
            <a:r>
              <a:rPr lang="it-IT" i="0" dirty="0"/>
              <a:t>Servita da RD completa (5 frazioni)</a:t>
            </a:r>
            <a:endParaRPr lang="it-IT" sz="1600" b="0" dirty="0"/>
          </a:p>
          <a:p>
            <a:pPr algn="ctr">
              <a:spcAft>
                <a:spcPts val="0"/>
              </a:spcAft>
            </a:pPr>
            <a:r>
              <a:rPr lang="it-IT" sz="1600" b="0" dirty="0"/>
              <a:t>Stradale</a:t>
            </a:r>
          </a:p>
          <a:p>
            <a:pPr algn="ctr">
              <a:spcAft>
                <a:spcPts val="0"/>
              </a:spcAft>
            </a:pPr>
            <a:r>
              <a:rPr lang="it-IT" sz="1600" b="0" dirty="0"/>
              <a:t>Prossimità</a:t>
            </a:r>
          </a:p>
          <a:p>
            <a:pPr algn="ctr">
              <a:spcAft>
                <a:spcPts val="0"/>
              </a:spcAft>
            </a:pPr>
            <a:r>
              <a:rPr lang="it-IT" sz="1600" b="0" dirty="0"/>
              <a:t>Porta a porta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E072907-21CA-06FB-711E-DA48ABB3D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8020" y="5174307"/>
            <a:ext cx="4535483" cy="120744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>
              <a:spcAft>
                <a:spcPts val="0"/>
              </a:spcAft>
            </a:pPr>
            <a:r>
              <a:rPr lang="it-IT" i="0" dirty="0"/>
              <a:t>Obiettivo 70% della popolazione crotonese RD completa (5 frazioni) </a:t>
            </a:r>
            <a:r>
              <a:rPr lang="it-IT" sz="1600" b="0" i="0" dirty="0"/>
              <a:t>s</a:t>
            </a:r>
            <a:r>
              <a:rPr lang="it-IT" sz="1600" b="0" dirty="0"/>
              <a:t>olo contributo AKREA</a:t>
            </a:r>
          </a:p>
          <a:p>
            <a:pPr>
              <a:spcAft>
                <a:spcPts val="0"/>
              </a:spcAft>
            </a:pPr>
            <a:endParaRPr lang="it-IT" sz="1600" b="0" dirty="0"/>
          </a:p>
          <a:p>
            <a:pPr algn="ctr">
              <a:spcAft>
                <a:spcPts val="0"/>
              </a:spcAft>
            </a:pPr>
            <a:r>
              <a:rPr lang="it-IT" sz="1600" b="0" dirty="0"/>
              <a:t>- Rimanente 30% da contributo regionale</a:t>
            </a: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46BCC72F-2AFA-114D-483C-3BE9AFCC3885}"/>
              </a:ext>
            </a:extLst>
          </p:cNvPr>
          <p:cNvSpPr/>
          <p:nvPr/>
        </p:nvSpPr>
        <p:spPr>
          <a:xfrm>
            <a:off x="7081866" y="3632371"/>
            <a:ext cx="293758" cy="401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a destra 23">
            <a:extLst>
              <a:ext uri="{FF2B5EF4-FFF2-40B4-BE49-F238E27FC236}">
                <a16:creationId xmlns:a16="http://schemas.microsoft.com/office/drawing/2014/main" id="{E70AFC18-331E-65B7-242B-191DE6771A7A}"/>
              </a:ext>
            </a:extLst>
          </p:cNvPr>
          <p:cNvSpPr/>
          <p:nvPr/>
        </p:nvSpPr>
        <p:spPr>
          <a:xfrm>
            <a:off x="7161169" y="5310654"/>
            <a:ext cx="293758" cy="40129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7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>
            <a:extLst>
              <a:ext uri="{FF2B5EF4-FFF2-40B4-BE49-F238E27FC236}">
                <a16:creationId xmlns:a16="http://schemas.microsoft.com/office/drawing/2014/main" id="{37FEA66D-C764-48A9-B557-F720BED62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86" y="6555663"/>
            <a:ext cx="398462" cy="252413"/>
          </a:xfrm>
          <a:prstGeom prst="ellipse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9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971C6BB-58C9-4B36-BB0F-6A2CC448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82" y="6550901"/>
            <a:ext cx="40748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fld id="{E189C314-9BAD-454C-BF71-B8843A1C282D}" type="slidenum">
              <a:rPr lang="it-IT" sz="900" b="1"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it-IT" sz="9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AA8EB82-DE72-4BE5-A0BD-9248A49A0ACD}"/>
              </a:ext>
            </a:extLst>
          </p:cNvPr>
          <p:cNvGrpSpPr/>
          <p:nvPr/>
        </p:nvGrpSpPr>
        <p:grpSpPr>
          <a:xfrm>
            <a:off x="265113" y="779463"/>
            <a:ext cx="11649383" cy="5602287"/>
            <a:chOff x="265113" y="779463"/>
            <a:chExt cx="8613775" cy="5602287"/>
          </a:xfrm>
        </p:grpSpPr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A8FCE66B-22BF-45B1-8434-21CE0093F93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265113" y="779463"/>
              <a:ext cx="8613775" cy="0"/>
            </a:xfrm>
            <a:prstGeom prst="line">
              <a:avLst/>
            </a:prstGeom>
            <a:noFill/>
            <a:ln w="2857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7D9FF9F-9BDB-4D04-B7A8-882DD6E644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95288" y="6381750"/>
              <a:ext cx="8316912" cy="0"/>
            </a:xfrm>
            <a:prstGeom prst="line">
              <a:avLst/>
            </a:prstGeom>
            <a:noFill/>
            <a:ln w="28575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9" name="Picture 2" descr="Site logo">
            <a:extLst>
              <a:ext uri="{FF2B5EF4-FFF2-40B4-BE49-F238E27FC236}">
                <a16:creationId xmlns:a16="http://schemas.microsoft.com/office/drawing/2014/main" id="{4C62EC0E-4B1B-4CE4-AF6B-ECBBBD40C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8"/>
          <a:stretch/>
        </p:blipFill>
        <p:spPr bwMode="auto">
          <a:xfrm>
            <a:off x="11099138" y="6423024"/>
            <a:ext cx="398463" cy="43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1127FA3-A9CD-4290-8B89-16D1FF8E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260350"/>
            <a:ext cx="1164938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latin typeface="Verdana" panose="020B0604030504040204" pitchFamily="34" charset="0"/>
                <a:ea typeface="Verdana" panose="020B0604030504040204" pitchFamily="34" charset="0"/>
              </a:rPr>
              <a:t>Punti di attenzione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5F76186-02D6-6904-666A-632E1AC61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66"/>
          <a:stretch/>
        </p:blipFill>
        <p:spPr>
          <a:xfrm>
            <a:off x="9081" y="932737"/>
            <a:ext cx="7135909" cy="5275099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82C8BA79-6BFA-3247-916B-862C4C65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04967"/>
            <a:ext cx="3483864" cy="7692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 marL="0" indent="0" algn="ctr">
              <a:buNone/>
            </a:pPr>
            <a:r>
              <a:rPr lang="it-IT" sz="1200" dirty="0">
                <a:solidFill>
                  <a:srgbClr val="FF3300"/>
                </a:solidFill>
              </a:rPr>
              <a:t>Quantità totale rifiuti in crescita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C2A37BC-9FD4-4F43-8D03-5AF8B4FB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04967"/>
            <a:ext cx="1296331" cy="7692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algn="ctr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1400" b="1" i="1">
                <a:solidFill>
                  <a:schemeClr val="accent1">
                    <a:lumMod val="75000"/>
                  </a:schemeClr>
                </a:solidFill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 algn="l"/>
            <a:r>
              <a:rPr lang="it-IT" dirty="0"/>
              <a:t>Non conformità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8AA53D1-439B-53DD-53C4-C131101CA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3135887"/>
            <a:ext cx="1296331" cy="7692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indent="0" algn="ctr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None/>
              <a:defRPr sz="1400" b="1" i="1">
                <a:solidFill>
                  <a:schemeClr val="accent1">
                    <a:lumMod val="75000"/>
                  </a:schemeClr>
                </a:solidFill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 algn="l"/>
            <a:r>
              <a:rPr lang="it-IT" dirty="0"/>
              <a:t>Abbandono indiscriminato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5BC46C42-C147-251D-368F-CAC3E26BA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4737204"/>
            <a:ext cx="1183555" cy="7692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marL="285750" indent="-285750" defTabSz="869950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b="1" i="1">
                <a:ea typeface="ＭＳ Ｐゴシック" charset="0"/>
              </a:defRPr>
            </a:lvl1pPr>
            <a:lvl2pPr marL="752475" indent="-142875" defTabSz="869950" fontAlgn="base">
              <a:spcBef>
                <a:spcPct val="0"/>
              </a:spcBef>
              <a:spcAft>
                <a:spcPct val="0"/>
              </a:spcAft>
              <a:buFont typeface="Verdana" pitchFamily="34" charset="0"/>
              <a:buChar char="–"/>
              <a:defRPr sz="1200"/>
            </a:lvl2pPr>
            <a:lvl3pPr marL="1277938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8"/>
              <a:defRPr sz="1200"/>
            </a:lvl3pPr>
            <a:lvl4pPr marL="1803400" indent="-334963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4pPr>
            <a:lvl5pPr marL="23272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5pPr>
            <a:lvl6pPr marL="27844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6pPr>
            <a:lvl7pPr marL="32416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7pPr>
            <a:lvl8pPr marL="36988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8pPr>
            <a:lvl9pPr marL="4156075" indent="-333375" defTabSz="869950" fontAlgn="base">
              <a:spcBef>
                <a:spcPct val="0"/>
              </a:spcBef>
              <a:spcAft>
                <a:spcPct val="0"/>
              </a:spcAft>
              <a:buFont typeface="Marlett" pitchFamily="2" charset="2"/>
              <a:buChar char="i"/>
              <a:defRPr sz="1200"/>
            </a:lvl9pPr>
          </a:lstStyle>
          <a:p>
            <a:pPr marL="0" indent="0">
              <a:buNone/>
            </a:pP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Materiale pericoloso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83020EE3-1B1E-9585-FEC0-199D69F6C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69" y="4421669"/>
            <a:ext cx="2084831" cy="156362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A7E9435-3BD2-2607-6576-C9B07EB27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68" y="1033321"/>
            <a:ext cx="2084832" cy="1563624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3184E894-053E-1087-464B-3DBE21FCF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69" y="2707389"/>
            <a:ext cx="2084831" cy="16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2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340</Words>
  <Application>Microsoft Office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Verdana</vt:lpstr>
      <vt:lpstr>Wingdings</vt:lpstr>
      <vt:lpstr>Tema di Office</vt:lpstr>
      <vt:lpstr>Servizio RD AKREA 2020-2022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clic per modificare lo stile del titolo</dc:title>
  <dc:creator>Mariuzzè</dc:creator>
  <cp:lastModifiedBy>Gianluca</cp:lastModifiedBy>
  <cp:revision>111</cp:revision>
  <cp:lastPrinted>2022-06-21T11:43:34Z</cp:lastPrinted>
  <dcterms:created xsi:type="dcterms:W3CDTF">2021-01-27T18:25:21Z</dcterms:created>
  <dcterms:modified xsi:type="dcterms:W3CDTF">2022-07-07T16:21:16Z</dcterms:modified>
</cp:coreProperties>
</file>